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7" roundtripDataSignature="AMtx7mio+JPjxu/ONV7W0g+SZ4rGdArO8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93F39C4-6D5C-4D00-9262-0442626400F4}">
  <a:tblStyle styleId="{893F39C4-6D5C-4D00-9262-0442626400F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63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37" Type="http://customschemas.google.com/relationships/presentationmetadata" Target="metadata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gif>
</file>

<file path=ppt/media/image32.gif>
</file>

<file path=ppt/media/image33.gif>
</file>

<file path=ppt/media/image34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02e7208ab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202e7208ab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02fedf2f2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202fedf2f2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ca691e828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ca691e828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ca691e828a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2ca691e828a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dfede166b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2dfede166b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ca691e828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2ca691e828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ca691e828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2ca691e828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ca691e828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2ca691e828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ca691e828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2ca691e828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a691e828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2ca691e828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a691e82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2ca691e82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a691e828a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2ca691e828a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ca691e828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2ca691e828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02e7208ab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202e7208ab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1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1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9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1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1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" name="Google Shape;28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9" name="Google Shape;29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" name="Google Shape;31;p1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2" name="Google Shape;32;p1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" name="Google Shape;38;p1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1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15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15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1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1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Relationship Id="rId5" Type="http://schemas.openxmlformats.org/officeDocument/2006/relationships/image" Target="../media/image18.png"/><Relationship Id="rId6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28.png"/><Relationship Id="rId5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gif"/><Relationship Id="rId4" Type="http://schemas.openxmlformats.org/officeDocument/2006/relationships/image" Target="../media/image32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4.gif"/><Relationship Id="rId4" Type="http://schemas.openxmlformats.org/officeDocument/2006/relationships/image" Target="../media/image30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1579750" y="144640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63636"/>
              </a:lnSpc>
              <a:spcBef>
                <a:spcPts val="1200"/>
              </a:spcBef>
              <a:spcAft>
                <a:spcPts val="0"/>
              </a:spcAft>
              <a:buSzPts val="4200"/>
              <a:buNone/>
            </a:pPr>
            <a:r>
              <a:rPr b="0" lang="ru" sz="3000">
                <a:solidFill>
                  <a:srgbClr val="000000"/>
                </a:solidFill>
              </a:rPr>
              <a:t>Энергетические оценки ходьбы экзоскелетона нижних конечностей</a:t>
            </a:r>
            <a:endParaRPr sz="3000"/>
          </a:p>
        </p:txBody>
      </p:sp>
      <p:sp>
        <p:nvSpPr>
          <p:cNvPr id="87" name="Google Shape;87;p1"/>
          <p:cNvSpPr txBox="1"/>
          <p:nvPr>
            <p:ph idx="1" type="subTitle"/>
          </p:nvPr>
        </p:nvSpPr>
        <p:spPr>
          <a:xfrm>
            <a:off x="729625" y="3172900"/>
            <a:ext cx="7688100" cy="18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ru" sz="14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Студент:</a:t>
            </a:r>
            <a:endParaRPr sz="149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ru" sz="14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Липко Анфиса Игоревна</a:t>
            </a:r>
            <a:endParaRPr sz="149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ru" sz="14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Научный руководитель:</a:t>
            </a:r>
            <a:endParaRPr sz="149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ru" sz="14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в. н. с., к. ф-м. н. Буданов Владимир Михайлович</a:t>
            </a:r>
            <a:endParaRPr sz="149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ru" sz="149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в. н. с., к. ф-м. н. Лавровский Эдуард Кирович</a:t>
            </a:r>
            <a:endParaRPr sz="149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80"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7199" y="1446400"/>
            <a:ext cx="1272750" cy="14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02e7208ab6_0_19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Моменты и реакции</a:t>
            </a:r>
            <a:endParaRPr/>
          </a:p>
        </p:txBody>
      </p:sp>
      <p:pic>
        <p:nvPicPr>
          <p:cNvPr id="159" name="Google Shape;159;g202e7208ab6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750" y="1630350"/>
            <a:ext cx="4040950" cy="3030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02e7208ab6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30350"/>
            <a:ext cx="4040950" cy="303071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202e7208ab6_0_19"/>
          <p:cNvSpPr txBox="1"/>
          <p:nvPr/>
        </p:nvSpPr>
        <p:spPr>
          <a:xfrm>
            <a:off x="6374425" y="809275"/>
            <a:ext cx="2400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*1 - перенос/опора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*2 - опора/перенос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02fedf2f24_0_3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Аппроксимация момента в коленном суставе</a:t>
            </a:r>
            <a:endParaRPr/>
          </a:p>
        </p:txBody>
      </p:sp>
      <p:pic>
        <p:nvPicPr>
          <p:cNvPr id="167" name="Google Shape;167;g202fedf2f24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5600" y="1442744"/>
            <a:ext cx="4267200" cy="3200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202fedf2f24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1440325"/>
            <a:ext cx="4267200" cy="3200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202fedf2f24_0_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5650" y="4640725"/>
            <a:ext cx="1925496" cy="44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202fedf2f24_0_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64612" y="4640725"/>
            <a:ext cx="3369175" cy="44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"/>
          <p:cNvSpPr txBox="1"/>
          <p:nvPr>
            <p:ph type="title"/>
          </p:nvPr>
        </p:nvSpPr>
        <p:spPr>
          <a:xfrm>
            <a:off x="1705175" y="816875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Энергетические оценки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76" name="Google Shape;176;p7"/>
          <p:cNvSpPr txBox="1"/>
          <p:nvPr>
            <p:ph idx="1" type="body"/>
          </p:nvPr>
        </p:nvSpPr>
        <p:spPr>
          <a:xfrm>
            <a:off x="599150" y="1575100"/>
            <a:ext cx="3638400" cy="3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Рассматриваем</a:t>
            </a: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общие энергетические затраты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затраты в отдельных суставах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удельную энергию (в ед. времени)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удельную энергию (в ед. пути)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025" y="2303363"/>
            <a:ext cx="2286000" cy="92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9013" y="1210063"/>
            <a:ext cx="2600325" cy="89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9025" y="3425250"/>
            <a:ext cx="912900" cy="71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39475" y="4341325"/>
            <a:ext cx="852006" cy="7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ca691e828a_0_60"/>
          <p:cNvSpPr txBox="1"/>
          <p:nvPr>
            <p:ph type="title"/>
          </p:nvPr>
        </p:nvSpPr>
        <p:spPr>
          <a:xfrm>
            <a:off x="1705175" y="816875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Энергетические оценки (горизонтальная пов-ть)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186" name="Google Shape;186;g2ca691e828a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7750" y="1435350"/>
            <a:ext cx="4648834" cy="34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ca691e828a_0_67"/>
          <p:cNvSpPr txBox="1"/>
          <p:nvPr>
            <p:ph type="title"/>
          </p:nvPr>
        </p:nvSpPr>
        <p:spPr>
          <a:xfrm>
            <a:off x="1705175" y="816875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Энергетические оценки (пов-ть под наклоном)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192" name="Google Shape;192;g2ca691e828a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5175" y="1476825"/>
            <a:ext cx="4648834" cy="34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dfede166be_0_4"/>
          <p:cNvSpPr txBox="1"/>
          <p:nvPr>
            <p:ph type="title"/>
          </p:nvPr>
        </p:nvSpPr>
        <p:spPr>
          <a:xfrm>
            <a:off x="1705175" y="816875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Минимизация энергозатрат человека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198" name="Google Shape;198;g2dfede166be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525" y="1594450"/>
            <a:ext cx="3725242" cy="2793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2dfede166be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125" y="1594450"/>
            <a:ext cx="3743325" cy="2807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2dfede166be_0_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23325" y="4401949"/>
            <a:ext cx="4012326" cy="65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Эмуляция движения с параметрами</a:t>
            </a:r>
            <a:endParaRPr/>
          </a:p>
        </p:txBody>
      </p:sp>
      <p:pic>
        <p:nvPicPr>
          <p:cNvPr id="206" name="Google Shape;20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3075" y="1440325"/>
            <a:ext cx="4734367" cy="355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ca691e828a_0_13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Эмуляция движения с параметрами (вверх)</a:t>
            </a:r>
            <a:endParaRPr/>
          </a:p>
        </p:txBody>
      </p:sp>
      <p:pic>
        <p:nvPicPr>
          <p:cNvPr id="212" name="Google Shape;212;g2ca691e828a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25" y="1438200"/>
            <a:ext cx="4572000" cy="3429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2ca691e828a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5825" y="1438200"/>
            <a:ext cx="4572000" cy="3428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ca691e828a_0_20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Эмуляция движения с параметрами (вниз)</a:t>
            </a:r>
            <a:endParaRPr/>
          </a:p>
        </p:txBody>
      </p:sp>
      <p:pic>
        <p:nvPicPr>
          <p:cNvPr id="219" name="Google Shape;219;g2ca691e828a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600" y="1440325"/>
            <a:ext cx="4675800" cy="3506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2ca691e828a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25" y="1440325"/>
            <a:ext cx="4675810" cy="350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ca691e828a_0_31"/>
          <p:cNvSpPr txBox="1"/>
          <p:nvPr>
            <p:ph type="title"/>
          </p:nvPr>
        </p:nvSpPr>
        <p:spPr>
          <a:xfrm>
            <a:off x="1705175" y="816875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Результаты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26" name="Google Shape;226;g2ca691e828a_0_31"/>
          <p:cNvSpPr txBox="1"/>
          <p:nvPr>
            <p:ph idx="1" type="body"/>
          </p:nvPr>
        </p:nvSpPr>
        <p:spPr>
          <a:xfrm>
            <a:off x="599150" y="1575100"/>
            <a:ext cx="3638400" cy="3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СДЕЛАНО: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математическая модель и уравнения движения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кинематическая модель движущегося экзоскелета с заданием траектории плоской ходьбы по ступеням и наклонной плоскости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программа, имитирующая движение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эмуляция значений показаний датчиков 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подсчет энергетических затрат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2ca691e828a_0_31"/>
          <p:cNvSpPr txBox="1"/>
          <p:nvPr>
            <p:ph idx="2" type="body"/>
          </p:nvPr>
        </p:nvSpPr>
        <p:spPr>
          <a:xfrm>
            <a:off x="4643600" y="1706050"/>
            <a:ext cx="3947400" cy="26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рассмотрение энергозатрат  (в т.ч. удельных) для различных траекторий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построение энергетических оценок для различных стратегий управления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минимизация функционала затрат человека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1705175" y="816875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Цели и задачи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729325" y="1575100"/>
            <a:ext cx="3508200" cy="27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ЦЕЛЬ: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25454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Реализовать различные способы получения энергетических оценок движения экзоскелета в различных режимах.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95" name="Google Shape;95;p2"/>
          <p:cNvSpPr txBox="1"/>
          <p:nvPr>
            <p:ph idx="2" type="body"/>
          </p:nvPr>
        </p:nvSpPr>
        <p:spPr>
          <a:xfrm>
            <a:off x="4643600" y="1575100"/>
            <a:ext cx="3774300" cy="27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ЗАДАЧИ: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построить кинематическую модель движущегося экзоскелета с заданием различных траекторий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составить программу, </a:t>
            </a: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имитирующую</a:t>
            </a: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движение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построить энергетические оценки для различных стратегий управления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минимизировать энергозатраты </a:t>
            </a:r>
            <a:r>
              <a:rPr lang="ru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человека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8"/>
          <p:cNvSpPr txBox="1"/>
          <p:nvPr>
            <p:ph type="title"/>
          </p:nvPr>
        </p:nvSpPr>
        <p:spPr>
          <a:xfrm>
            <a:off x="1649450" y="8168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Список литературы</a:t>
            </a:r>
            <a:endParaRPr/>
          </a:p>
        </p:txBody>
      </p:sp>
      <p:sp>
        <p:nvSpPr>
          <p:cNvPr id="233" name="Google Shape;233;p8"/>
          <p:cNvSpPr txBox="1"/>
          <p:nvPr>
            <p:ph idx="1" type="body"/>
          </p:nvPr>
        </p:nvSpPr>
        <p:spPr>
          <a:xfrm>
            <a:off x="729450" y="1516325"/>
            <a:ext cx="7688700" cy="3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1. Формальский А. М., «Перемещение антропоморфных механизмов» — М.: «Наука», Главная редакция физико-математической литературы, 1982. —368 с.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u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2. Белецкий В. В., «Двуногая ходьба: модельные задачи динамики и  управления». — М.: «Наука». Главная редакция физико-математической литературы, 1984. —288 с.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u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3.  Лавровский Э. К., Письменная Е. В., Комаров П. А. О задаче организации ходьбы экзоскелетона нижних конечностей при помощи управления в коленных шарнирах //Российский журнал биомеханики. 2015. Т. 19, С. 158–176.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u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lang="ru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В. М. Буданов, Э. К. Лавровский. Об использовании безредукторных электроприводов при реализации регулярной ходьбы экзоскелетона по неровным поверхностям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ru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5. Lee H., Rosen J. Lower limb exoskeleton-energy optimization of bipedal walking with energy recycling-modeling and simulation //IEEE Robotics and Automation Letters. – 2023. – Т. 8. – №. 3. – С. 1579-1586.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ca691e828a_0_41"/>
          <p:cNvSpPr txBox="1"/>
          <p:nvPr>
            <p:ph type="title"/>
          </p:nvPr>
        </p:nvSpPr>
        <p:spPr>
          <a:xfrm>
            <a:off x="1705175" y="816875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Энергетические оценки (горизонтальная пов-ть)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graphicFrame>
        <p:nvGraphicFramePr>
          <p:cNvPr id="239" name="Google Shape;239;g2ca691e828a_0_41"/>
          <p:cNvGraphicFramePr/>
          <p:nvPr/>
        </p:nvGraphicFramePr>
        <p:xfrm>
          <a:off x="689350" y="154887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{893F39C4-6D5C-4D00-9262-0442626400F4}</a:tableStyleId>
              </a:tblPr>
              <a:tblGrid>
                <a:gridCol w="1691875"/>
                <a:gridCol w="1926300"/>
                <a:gridCol w="1728400"/>
                <a:gridCol w="1802225"/>
              </a:tblGrid>
              <a:tr h="6966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Режим движения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A(T)/T</a:t>
                      </a:r>
                      <a:endParaRPr/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/>
                        <a:t> A(S)/S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Ходьба, v = 1 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182.64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26.09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26.09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Ходьба, v = 1.25м/c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187.37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33.45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26.76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Ходьба, v = 1.5 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219.34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47.00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31.33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Ходьба, v = 1.75м/c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240.93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60.23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34.42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Ходьба, v = 2 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344.57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98.45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49.22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</a:tr>
            </a:tbl>
          </a:graphicData>
        </a:graphic>
      </p:graphicFrame>
      <p:pic>
        <p:nvPicPr>
          <p:cNvPr id="240" name="Google Shape;240;g2ca691e828a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9500" y="1548875"/>
            <a:ext cx="1574250" cy="63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ca691e828a_0_53"/>
          <p:cNvSpPr txBox="1"/>
          <p:nvPr>
            <p:ph type="title"/>
          </p:nvPr>
        </p:nvSpPr>
        <p:spPr>
          <a:xfrm>
            <a:off x="1705175" y="816875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Энергетические оценки (пов-ть под наклоном)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graphicFrame>
        <p:nvGraphicFramePr>
          <p:cNvPr id="246" name="Google Shape;246;g2ca691e828a_0_53"/>
          <p:cNvGraphicFramePr/>
          <p:nvPr/>
        </p:nvGraphicFramePr>
        <p:xfrm>
          <a:off x="551075" y="154887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{893F39C4-6D5C-4D00-9262-0442626400F4}</a:tableStyleId>
              </a:tblPr>
              <a:tblGrid>
                <a:gridCol w="1833675"/>
                <a:gridCol w="1752375"/>
                <a:gridCol w="1898800"/>
                <a:gridCol w="1802225"/>
              </a:tblGrid>
              <a:tr h="6966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Режим движения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A(T)/T</a:t>
                      </a:r>
                      <a:endParaRPr/>
                    </a:p>
                  </a:txBody>
                  <a:tcPr marT="34925" marB="34925" marR="34925" marL="34925"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/>
                        <a:t> A(S)/S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 0°, v=1 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182.64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26.09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26.09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 5.8°, v=1 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212.05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27.26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30.29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 -5.8°, v=1 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71.81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8.21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10.25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 11.6°, v=1 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262.46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33.74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37.49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Ходьба -11.6°, v=1 м/c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5.85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0.68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ru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0.84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4925" marB="34925" marR="34925" marL="3492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47" name="Google Shape;247;g2ca691e828a_0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9900" y="1548875"/>
            <a:ext cx="1574250" cy="636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Модель и схема</a:t>
            </a:r>
            <a:endParaRPr/>
          </a:p>
        </p:txBody>
      </p:sp>
      <p:sp>
        <p:nvSpPr>
          <p:cNvPr id="101" name="Google Shape;101;p3"/>
          <p:cNvSpPr txBox="1"/>
          <p:nvPr>
            <p:ph idx="1" type="body"/>
          </p:nvPr>
        </p:nvSpPr>
        <p:spPr>
          <a:xfrm>
            <a:off x="492500" y="1995225"/>
            <a:ext cx="4469700" cy="26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02" name="Google Shape;10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4675" y="664800"/>
            <a:ext cx="3751450" cy="453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3"/>
          <p:cNvPicPr preferRelativeResize="0"/>
          <p:nvPr/>
        </p:nvPicPr>
        <p:blipFill rotWithShape="1">
          <a:blip r:embed="rId4">
            <a:alphaModFix/>
          </a:blip>
          <a:srcRect b="0" l="0" r="0" t="11606"/>
          <a:stretch/>
        </p:blipFill>
        <p:spPr>
          <a:xfrm>
            <a:off x="325225" y="1908749"/>
            <a:ext cx="4246775" cy="319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3"/>
          <p:cNvSpPr txBox="1"/>
          <p:nvPr/>
        </p:nvSpPr>
        <p:spPr>
          <a:xfrm>
            <a:off x="396950" y="1414675"/>
            <a:ext cx="39273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7-звенный механизм с безмассовыми стопами</a:t>
            </a:r>
            <a:endParaRPr sz="1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Моделирование траектории</a:t>
            </a:r>
            <a:endParaRPr/>
          </a:p>
        </p:txBody>
      </p:sp>
      <p:sp>
        <p:nvSpPr>
          <p:cNvPr id="110" name="Google Shape;110;p4"/>
          <p:cNvSpPr txBox="1"/>
          <p:nvPr>
            <p:ph idx="1" type="body"/>
          </p:nvPr>
        </p:nvSpPr>
        <p:spPr>
          <a:xfrm>
            <a:off x="492500" y="1995225"/>
            <a:ext cx="3547200" cy="26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Таз: прямая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Пятка: близка к циклоиде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Колено: вычисляется из треугольника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90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Голова: задается из равновесия (двойной период движения)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2100" y="1440325"/>
            <a:ext cx="4734366" cy="355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ca691e828a_0_0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Моделирование траектории</a:t>
            </a:r>
            <a:endParaRPr/>
          </a:p>
        </p:txBody>
      </p:sp>
      <p:sp>
        <p:nvSpPr>
          <p:cNvPr id="117" name="Google Shape;117;g2ca691e828a_0_0"/>
          <p:cNvSpPr txBox="1"/>
          <p:nvPr>
            <p:ph idx="1" type="body"/>
          </p:nvPr>
        </p:nvSpPr>
        <p:spPr>
          <a:xfrm>
            <a:off x="492500" y="1995225"/>
            <a:ext cx="3547200" cy="26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Таз: прямая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Пятка: близка к циклоиде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Колено: вычисляется из треугольника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90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Голова: задается из равновесия (двойной период движения)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g2ca691e828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2100" y="1440325"/>
            <a:ext cx="4734366" cy="355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ca691e828a_0_73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Обобщенные </a:t>
            </a:r>
            <a:r>
              <a:rPr lang="ru"/>
              <a:t>координаты</a:t>
            </a:r>
            <a:endParaRPr/>
          </a:p>
        </p:txBody>
      </p:sp>
      <p:sp>
        <p:nvSpPr>
          <p:cNvPr id="124" name="Google Shape;124;g2ca691e828a_0_73"/>
          <p:cNvSpPr txBox="1"/>
          <p:nvPr/>
        </p:nvSpPr>
        <p:spPr>
          <a:xfrm>
            <a:off x="6374425" y="809275"/>
            <a:ext cx="2400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*1 - перенос/опора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*2 - опора/перенос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5" name="Google Shape;125;g2ca691e828a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75" y="1620150"/>
            <a:ext cx="4702576" cy="352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2ca691e828a_0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32263"/>
            <a:ext cx="4660650" cy="349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Поиск обобщенных сил</a:t>
            </a:r>
            <a:endParaRPr/>
          </a:p>
        </p:txBody>
      </p:sp>
      <p:sp>
        <p:nvSpPr>
          <p:cNvPr id="132" name="Google Shape;132;p5"/>
          <p:cNvSpPr txBox="1"/>
          <p:nvPr>
            <p:ph idx="1" type="body"/>
          </p:nvPr>
        </p:nvSpPr>
        <p:spPr>
          <a:xfrm>
            <a:off x="492500" y="1407850"/>
            <a:ext cx="79128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900"/>
              </a:spcAft>
              <a:buSzPts val="1300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Найдем обобщенные силы с помощью выражения действующих на звенья моментов и дифференцирования потенциальной энергии: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300" y="2677075"/>
            <a:ext cx="3438525" cy="196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6538" y="2333625"/>
            <a:ext cx="26860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96675" y="3051800"/>
            <a:ext cx="828675" cy="3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877750" y="2215450"/>
            <a:ext cx="4105275" cy="27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ca691e828a_0_81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Поиск моментов и реакций</a:t>
            </a:r>
            <a:endParaRPr/>
          </a:p>
        </p:txBody>
      </p:sp>
      <p:sp>
        <p:nvSpPr>
          <p:cNvPr id="142" name="Google Shape;142;g2ca691e828a_0_81"/>
          <p:cNvSpPr txBox="1"/>
          <p:nvPr>
            <p:ph idx="1" type="body"/>
          </p:nvPr>
        </p:nvSpPr>
        <p:spPr>
          <a:xfrm>
            <a:off x="492500" y="1407850"/>
            <a:ext cx="79128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just">
              <a:lnSpc>
                <a:spcPct val="125454"/>
              </a:lnSpc>
              <a:spcBef>
                <a:spcPts val="900"/>
              </a:spcBef>
              <a:spcAft>
                <a:spcPts val="900"/>
              </a:spcAft>
              <a:buSzPct val="92857"/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Найдем моменты из уравнений на обобщенные силы (полученные дифференцированием потенциальной энергии), подстановкой Qi и предположений о равенстве нулю R, M стопы переносимой ноги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g2ca691e828a_0_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6675" y="3051800"/>
            <a:ext cx="828675" cy="3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2ca691e828a_0_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452" y="2312388"/>
            <a:ext cx="3703975" cy="252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2ca691e828a_0_81"/>
          <p:cNvSpPr txBox="1"/>
          <p:nvPr/>
        </p:nvSpPr>
        <p:spPr>
          <a:xfrm>
            <a:off x="5019075" y="2182975"/>
            <a:ext cx="30000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</a:t>
            </a:r>
            <a:r>
              <a:rPr baseline="-25000" lang="ru"/>
              <a:t>x</a:t>
            </a:r>
            <a:r>
              <a:rPr lang="ru"/>
              <a:t> = Q</a:t>
            </a:r>
            <a:r>
              <a:rPr baseline="-25000" lang="ru"/>
              <a:t>x</a:t>
            </a:r>
            <a:r>
              <a:rPr lang="ru"/>
              <a:t> (опорная)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</a:t>
            </a:r>
            <a:r>
              <a:rPr baseline="-25000" lang="ru"/>
              <a:t>у</a:t>
            </a:r>
            <a:r>
              <a:rPr lang="ru"/>
              <a:t> = Q</a:t>
            </a:r>
            <a:r>
              <a:rPr baseline="-25000" lang="ru"/>
              <a:t>у</a:t>
            </a:r>
            <a:r>
              <a:rPr lang="ru"/>
              <a:t> (опорная)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</a:t>
            </a:r>
            <a:r>
              <a:rPr baseline="-25000" lang="ru"/>
              <a:t>23</a:t>
            </a:r>
            <a:r>
              <a:rPr lang="ru"/>
              <a:t> = -Q</a:t>
            </a:r>
            <a:r>
              <a:rPr baseline="-25000" lang="ru"/>
              <a:t>α2</a:t>
            </a:r>
            <a:r>
              <a:rPr lang="ru"/>
              <a:t>-Q</a:t>
            </a:r>
            <a:r>
              <a:rPr baseline="-25000" lang="ru"/>
              <a:t>β2</a:t>
            </a:r>
            <a:r>
              <a:rPr lang="ru"/>
              <a:t> (пер. корпус)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</a:t>
            </a:r>
            <a:r>
              <a:rPr baseline="-25000" lang="ru"/>
              <a:t>13</a:t>
            </a:r>
            <a:r>
              <a:rPr lang="ru"/>
              <a:t> = -Q</a:t>
            </a:r>
            <a:r>
              <a:rPr baseline="-25000" lang="ru" sz="1300"/>
              <a:t>ψ</a:t>
            </a:r>
            <a:r>
              <a:rPr lang="ru"/>
              <a:t>-M</a:t>
            </a:r>
            <a:r>
              <a:rPr baseline="-25000" lang="ru"/>
              <a:t>23</a:t>
            </a:r>
            <a:r>
              <a:rPr lang="ru"/>
              <a:t> (оп. корпус)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</a:t>
            </a:r>
            <a:r>
              <a:rPr baseline="-25000" lang="ru"/>
              <a:t>11</a:t>
            </a:r>
            <a:r>
              <a:rPr lang="ru"/>
              <a:t> = M</a:t>
            </a:r>
            <a:r>
              <a:rPr baseline="-25000" lang="ru"/>
              <a:t>13</a:t>
            </a:r>
            <a:r>
              <a:rPr lang="ru"/>
              <a:t>+Q</a:t>
            </a:r>
            <a:r>
              <a:rPr baseline="-25000" lang="ru"/>
              <a:t>α1</a:t>
            </a:r>
            <a:r>
              <a:rPr lang="ru"/>
              <a:t>+Q</a:t>
            </a:r>
            <a:r>
              <a:rPr baseline="-25000" lang="ru"/>
              <a:t>β1</a:t>
            </a:r>
            <a:r>
              <a:rPr lang="ru"/>
              <a:t>-L</a:t>
            </a:r>
            <a:r>
              <a:rPr baseline="-25000" lang="ru"/>
              <a:t>1</a:t>
            </a:r>
            <a:r>
              <a:rPr lang="ru"/>
              <a:t>(R</a:t>
            </a:r>
            <a:r>
              <a:rPr baseline="-25000" lang="ru"/>
              <a:t>x</a:t>
            </a:r>
            <a:r>
              <a:rPr lang="ru"/>
              <a:t>cosα1+ R</a:t>
            </a:r>
            <a:r>
              <a:rPr baseline="-25000" lang="ru"/>
              <a:t>y</a:t>
            </a:r>
            <a:r>
              <a:rPr lang="ru"/>
              <a:t>sinα1) -L</a:t>
            </a:r>
            <a:r>
              <a:rPr baseline="-25000" lang="ru"/>
              <a:t>2</a:t>
            </a:r>
            <a:r>
              <a:rPr lang="ru"/>
              <a:t>(R</a:t>
            </a:r>
            <a:r>
              <a:rPr baseline="-25000" lang="ru"/>
              <a:t>x</a:t>
            </a:r>
            <a:r>
              <a:rPr lang="ru"/>
              <a:t>cosβ1+ R</a:t>
            </a:r>
            <a:r>
              <a:rPr baseline="-25000" lang="ru"/>
              <a:t>y</a:t>
            </a:r>
            <a:r>
              <a:rPr lang="ru"/>
              <a:t>sinβ1) (оп. стопа)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</a:t>
            </a:r>
            <a:r>
              <a:rPr baseline="-25000" lang="ru"/>
              <a:t>12</a:t>
            </a:r>
            <a:r>
              <a:rPr lang="ru"/>
              <a:t> = -M</a:t>
            </a:r>
            <a:r>
              <a:rPr baseline="-25000" lang="ru"/>
              <a:t>11</a:t>
            </a:r>
            <a:r>
              <a:rPr lang="ru"/>
              <a:t>+Q</a:t>
            </a:r>
            <a:r>
              <a:rPr baseline="-25000" lang="ru"/>
              <a:t>β1</a:t>
            </a:r>
            <a:r>
              <a:rPr lang="ru"/>
              <a:t>-L</a:t>
            </a:r>
            <a:r>
              <a:rPr baseline="-25000" lang="ru"/>
              <a:t>2</a:t>
            </a:r>
            <a:r>
              <a:rPr lang="ru"/>
              <a:t>(R</a:t>
            </a:r>
            <a:r>
              <a:rPr baseline="-25000" lang="ru"/>
              <a:t>x</a:t>
            </a:r>
            <a:r>
              <a:rPr lang="ru"/>
              <a:t>cosβ1+ R</a:t>
            </a:r>
            <a:r>
              <a:rPr baseline="-25000" lang="ru"/>
              <a:t>y</a:t>
            </a:r>
            <a:r>
              <a:rPr lang="ru"/>
              <a:t>sinβ1) (оп. колено)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</a:t>
            </a:r>
            <a:r>
              <a:rPr baseline="-25000" lang="ru"/>
              <a:t>21</a:t>
            </a:r>
            <a:r>
              <a:rPr lang="ru"/>
              <a:t>=0 (пер. стопа)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</a:t>
            </a:r>
            <a:r>
              <a:rPr baseline="-25000" lang="ru"/>
              <a:t>22</a:t>
            </a:r>
            <a:r>
              <a:rPr lang="ru"/>
              <a:t>=-M</a:t>
            </a:r>
            <a:r>
              <a:rPr baseline="-25000" lang="ru"/>
              <a:t>21</a:t>
            </a:r>
            <a:r>
              <a:rPr lang="ru"/>
              <a:t>+Q</a:t>
            </a:r>
            <a:r>
              <a:rPr baseline="-25000" lang="ru"/>
              <a:t>β2</a:t>
            </a:r>
            <a:r>
              <a:rPr lang="ru"/>
              <a:t> (пер. колено)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02e7208ab6_0_5"/>
          <p:cNvSpPr txBox="1"/>
          <p:nvPr>
            <p:ph type="title"/>
          </p:nvPr>
        </p:nvSpPr>
        <p:spPr>
          <a:xfrm>
            <a:off x="1691250" y="7527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Моменты и реакции</a:t>
            </a:r>
            <a:endParaRPr/>
          </a:p>
        </p:txBody>
      </p:sp>
      <p:pic>
        <p:nvPicPr>
          <p:cNvPr id="151" name="Google Shape;151;g202e7208ab6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5750" y="1630350"/>
            <a:ext cx="4419226" cy="3314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202e7208ab6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1630350"/>
            <a:ext cx="4040950" cy="303071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202e7208ab6_0_5"/>
          <p:cNvSpPr txBox="1"/>
          <p:nvPr/>
        </p:nvSpPr>
        <p:spPr>
          <a:xfrm>
            <a:off x="6374425" y="809275"/>
            <a:ext cx="2400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*1 - перенос/опора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*2 - опора/перенос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